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34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DA8B-E462-4764-960F-169440D556B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0BE6-1FA4-4201-AE4A-7A770C123F1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1429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DA8B-E462-4764-960F-169440D556B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0BE6-1FA4-4201-AE4A-7A770C123F1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66413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DA8B-E462-4764-960F-169440D556B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0BE6-1FA4-4201-AE4A-7A770C123F12}" type="slidenum">
              <a:rPr lang="ru-KZ" smtClean="0"/>
              <a:t>‹#›</a:t>
            </a:fld>
            <a:endParaRPr lang="ru-K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976180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DA8B-E462-4764-960F-169440D556B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0BE6-1FA4-4201-AE4A-7A770C123F1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36765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DA8B-E462-4764-960F-169440D556B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0BE6-1FA4-4201-AE4A-7A770C123F12}" type="slidenum">
              <a:rPr lang="ru-KZ" smtClean="0"/>
              <a:t>‹#›</a:t>
            </a:fld>
            <a:endParaRPr lang="ru-K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64646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DA8B-E462-4764-960F-169440D556B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0BE6-1FA4-4201-AE4A-7A770C123F1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71277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DA8B-E462-4764-960F-169440D556B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0BE6-1FA4-4201-AE4A-7A770C123F1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15598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DA8B-E462-4764-960F-169440D556B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0BE6-1FA4-4201-AE4A-7A770C123F1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44784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DA8B-E462-4764-960F-169440D556B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0BE6-1FA4-4201-AE4A-7A770C123F1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55497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DA8B-E462-4764-960F-169440D556B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0BE6-1FA4-4201-AE4A-7A770C123F1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7770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DA8B-E462-4764-960F-169440D556B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0BE6-1FA4-4201-AE4A-7A770C123F1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6648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DA8B-E462-4764-960F-169440D556B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0BE6-1FA4-4201-AE4A-7A770C123F1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73227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DA8B-E462-4764-960F-169440D556B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0BE6-1FA4-4201-AE4A-7A770C123F1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78372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DA8B-E462-4764-960F-169440D556B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0BE6-1FA4-4201-AE4A-7A770C123F1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49001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DA8B-E462-4764-960F-169440D556B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0BE6-1FA4-4201-AE4A-7A770C123F1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23889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ADA8B-E462-4764-960F-169440D556B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C0BE6-1FA4-4201-AE4A-7A770C123F1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21072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ADA8B-E462-4764-960F-169440D556B8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52C0BE6-1FA4-4201-AE4A-7A770C123F1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49446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F12E181-2FD9-9F4B-7A03-A1822C9D8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Mechanical activation is the enhancement of chemical reactivity of a solid through mechanical treatment without changing its overall composition. The material becomes more susceptible to further chemical transformation or interaction.</a:t>
            </a:r>
          </a:p>
          <a:p>
            <a:r>
              <a:rPr lang="en-US" dirty="0"/>
              <a:t>Key features:</a:t>
            </a:r>
          </a:p>
          <a:p>
            <a:r>
              <a:rPr lang="en-US" dirty="0"/>
              <a:t>Non-chemical energy input (mechanical)</a:t>
            </a:r>
          </a:p>
          <a:p>
            <a:r>
              <a:rPr lang="en-US" dirty="0"/>
              <a:t>Increase in specific surface area and defect density</a:t>
            </a:r>
          </a:p>
          <a:p>
            <a:r>
              <a:rPr lang="en-US" dirty="0"/>
              <a:t>Improved accessibility of reactive sites</a:t>
            </a:r>
          </a:p>
          <a:p>
            <a:r>
              <a:rPr lang="en-US" dirty="0"/>
              <a:t>Typically reversible over time if not immediately consumed</a:t>
            </a:r>
          </a:p>
          <a:p>
            <a:r>
              <a:rPr lang="en-US" dirty="0"/>
              <a:t>Activated state is metastable—materials can relax or age, losing some reactivity if stored.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984921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AE6416-C4A6-9C07-2557-1E91D28BB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0CB61E6-5119-B207-4CC3-770E4A05F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Three Types of Mechanical Activation</a:t>
            </a:r>
          </a:p>
          <a:p>
            <a:r>
              <a:rPr lang="en-US" b="1" dirty="0"/>
              <a:t>Structural activation:</a:t>
            </a:r>
            <a:r>
              <a:rPr lang="en-US" dirty="0"/>
              <a:t> Physical changes dominate. Particle size reduction, increased surface roughness, higher defect concentration, but minimal chemical transformation. Lattice parameters may shift slightly due to strain.</a:t>
            </a:r>
          </a:p>
          <a:p>
            <a:r>
              <a:rPr lang="en-US" b="1" dirty="0"/>
              <a:t>Chemical activation:</a:t>
            </a:r>
            <a:r>
              <a:rPr lang="en-US" dirty="0"/>
              <a:t> Partial breaking of chemical bonds occurs, generating reactive intermediates or dangling bonds. The surface becomes chemically different—presence of radicals, unsaturated sites, or new functional groups.</a:t>
            </a:r>
          </a:p>
          <a:p>
            <a:r>
              <a:rPr lang="en-US" b="1" dirty="0"/>
              <a:t>Reaction activation:</a:t>
            </a:r>
            <a:r>
              <a:rPr lang="en-US" dirty="0"/>
              <a:t> The activated material immediately undergoes spontaneous reaction with the surrounding atmosphere (oxygen, moisture) or self-reacts (decomposition). Reactivity is so high that chemical change is ongoing.</a:t>
            </a:r>
          </a:p>
          <a:p>
            <a:r>
              <a:rPr lang="en-US" dirty="0"/>
              <a:t>Distinction: structural activation → potential for reaction; chemical activation → signs of reaction; reaction activation → observable reaction in progress.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942040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5D59DE-0563-6573-C934-FA1ABECB99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E9188CE-2393-2D71-4683-9BBEEB5FF6E3}"/>
              </a:ext>
            </a:extLst>
          </p:cNvPr>
          <p:cNvSpPr txBox="1"/>
          <p:nvPr/>
        </p:nvSpPr>
        <p:spPr>
          <a:xfrm>
            <a:off x="755009" y="753441"/>
            <a:ext cx="839318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Characteristics and Effects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Structural effects: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Particle size: 10–100 </a:t>
            </a:r>
            <a:r>
              <a:rPr lang="en-US" b="0" i="0" dirty="0" err="1">
                <a:effectLst/>
                <a:latin typeface="fkGroteskNeue"/>
              </a:rPr>
              <a:t>μm</a:t>
            </a:r>
            <a:r>
              <a:rPr lang="en-US" b="0" i="0" dirty="0">
                <a:effectLst/>
                <a:latin typeface="fkGroteskNeue"/>
              </a:rPr>
              <a:t> → 100 nm–1 </a:t>
            </a:r>
            <a:r>
              <a:rPr lang="en-US" b="0" i="0" dirty="0" err="1">
                <a:effectLst/>
                <a:latin typeface="fkGroteskNeue"/>
              </a:rPr>
              <a:t>μm</a:t>
            </a:r>
            <a:r>
              <a:rPr lang="en-US" b="0" i="0" dirty="0">
                <a:effectLst/>
                <a:latin typeface="fkGroteskNeue"/>
              </a:rPr>
              <a:t> range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Specific surface area: increases by 10–100×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Crystallite size: measured by XRD line broadening, often 10–100 nm after milling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Lattice strain: residual stress, </a:t>
            </a:r>
            <a:r>
              <a:rPr lang="en-US" b="0" i="0" dirty="0" err="1">
                <a:effectLst/>
                <a:latin typeface="fkGroteskNeue"/>
              </a:rPr>
              <a:t>microstrains</a:t>
            </a:r>
            <a:r>
              <a:rPr lang="en-US" b="0" i="0" dirty="0">
                <a:effectLst/>
                <a:latin typeface="fkGroteskNeue"/>
              </a:rPr>
              <a:t> visible in XRD peak broadening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Chemical effects: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Surface composition changes (oxidation, contamination from milling media)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Amorphous layer formation on particle surfaces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Hydration or chemisorption of water/CO₂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Generation of vacancies, dislocations, stacking faults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Property changes: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Density reduction (apparent density due to porosity)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Color changes (oxidation, phase transitions)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Magnetic properties shift (grain size effects)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Solubility and reactivity can increase dramatically</a:t>
            </a:r>
          </a:p>
        </p:txBody>
      </p:sp>
    </p:spTree>
    <p:extLst>
      <p:ext uri="{BB962C8B-B14F-4D97-AF65-F5344CB8AC3E}">
        <p14:creationId xmlns:p14="http://schemas.microsoft.com/office/powerpoint/2010/main" val="3171120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02E0B9-1EC0-31C8-9549-1673D1522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EBAA256-914C-C789-DF30-701A9E55C1EE}"/>
              </a:ext>
            </a:extLst>
          </p:cNvPr>
          <p:cNvSpPr txBox="1"/>
          <p:nvPr/>
        </p:nvSpPr>
        <p:spPr>
          <a:xfrm>
            <a:off x="729842" y="753441"/>
            <a:ext cx="8418352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Factors Controlling Activation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fkGroteskNeue"/>
              </a:rPr>
              <a:t>Milling time:</a:t>
            </a:r>
            <a:r>
              <a:rPr lang="en-US" b="0" i="0" dirty="0">
                <a:effectLst/>
                <a:latin typeface="fkGroteskNeue"/>
              </a:rPr>
              <a:t> Activation increases with time but typically saturates after 10–30 minutes depending on material and equipment. Over-milling can lead to agglomeration or unwanted side reactions.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fkGroteskNeue"/>
              </a:rPr>
              <a:t>Milling intensity:</a:t>
            </a:r>
            <a:r>
              <a:rPr lang="en-US" b="0" i="0" dirty="0">
                <a:effectLst/>
                <a:latin typeface="fkGroteskNeue"/>
              </a:rPr>
              <a:t> Ball size, rotation speed, and impact energy determine how much energy is delivered per unit time. Higher intensity = faster activation.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fkGroteskNeue"/>
              </a:rPr>
              <a:t>Nature of material:</a:t>
            </a:r>
            <a:r>
              <a:rPr lang="en-US" b="0" i="0" dirty="0">
                <a:effectLst/>
                <a:latin typeface="fkGroteskNeue"/>
              </a:rPr>
              <a:t> Hard, brittle materials activate more readily than soft, ductile ones. Crystal structure matters—some phases are more stable against milling.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fkGroteskNeue"/>
              </a:rPr>
              <a:t>Atmosphere:</a:t>
            </a:r>
            <a:r>
              <a:rPr lang="en-US" b="0" i="0" dirty="0">
                <a:effectLst/>
                <a:latin typeface="fkGroteskNeue"/>
              </a:rPr>
              <a:t> Inert vs. air vs. oxygen affects oxidation state, surface reactivity, and product distribution. Water vapor can promote hydration.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fkGroteskNeue"/>
              </a:rPr>
              <a:t>Temperature control:</a:t>
            </a:r>
            <a:r>
              <a:rPr lang="en-US" b="0" i="0" dirty="0">
                <a:effectLst/>
                <a:latin typeface="fkGroteskNeue"/>
              </a:rPr>
              <a:t> Milling generates local heat. For thermally sensitive materials, cooling or short milling bursts are needed to prevent unwanted phase transitions or sintering.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fkGroteskNeue"/>
              </a:rPr>
              <a:t>Milling media:</a:t>
            </a:r>
            <a:r>
              <a:rPr lang="en-US" b="0" i="0" dirty="0">
                <a:effectLst/>
                <a:latin typeface="fkGroteskNeue"/>
              </a:rPr>
              <a:t> Ball material (steel, ceramic, agate) can contaminate the sample or catalyze side reactions.</a:t>
            </a:r>
          </a:p>
        </p:txBody>
      </p:sp>
    </p:spTree>
    <p:extLst>
      <p:ext uri="{BB962C8B-B14F-4D97-AF65-F5344CB8AC3E}">
        <p14:creationId xmlns:p14="http://schemas.microsoft.com/office/powerpoint/2010/main" val="1721611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7BE1C8-7199-482F-0044-902442D92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673E34E-83AB-874D-A937-7AC21DD1B712}"/>
              </a:ext>
            </a:extLst>
          </p:cNvPr>
          <p:cNvSpPr txBox="1"/>
          <p:nvPr/>
        </p:nvSpPr>
        <p:spPr>
          <a:xfrm>
            <a:off x="629174" y="614942"/>
            <a:ext cx="851902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Assessment and Characterization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Physical methods: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XRD: peak broadening reveals crystallite size and microstrain (using Scherrer equation, Warren–Averbach analysis)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SEM/TEM: direct observation of particle morphology, surface roughness, layering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BET: nitrogen sorption measures specific surface area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Particle size analysis: laser diffraction or dynamic light scattering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Chemical reactivity tests: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Dissolution kinetics: rate of acid/base dissolution correlates with activation state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Calorimetry (DSC/TGA): exothermic peaks show energy release, thermal stability changes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Reaction onset temperature: compare conventional vs. mechanically activated samples—activated materials react at lower 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Isothermal reaction rate: track conversion over time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Combining methods:</a:t>
            </a:r>
            <a:r>
              <a:rPr lang="fr-FR" b="0" i="0" dirty="0">
                <a:effectLst/>
                <a:latin typeface="fkGroteskNeue"/>
              </a:rPr>
              <a:t> Use XRD + DSC + reactivity testing for a complete picture of activation level.</a:t>
            </a:r>
          </a:p>
        </p:txBody>
      </p:sp>
    </p:spTree>
    <p:extLst>
      <p:ext uri="{BB962C8B-B14F-4D97-AF65-F5344CB8AC3E}">
        <p14:creationId xmlns:p14="http://schemas.microsoft.com/office/powerpoint/2010/main" val="2584995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D5CD27-8128-E739-7E49-D787B8510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F0B2F9E-B2F5-4281-DBE8-CA00B601665F}"/>
              </a:ext>
            </a:extLst>
          </p:cNvPr>
          <p:cNvSpPr txBox="1"/>
          <p:nvPr/>
        </p:nvSpPr>
        <p:spPr>
          <a:xfrm>
            <a:off x="729842" y="1722937"/>
            <a:ext cx="841835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Applications and Relevance</a:t>
            </a: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Mechanical activation is applied before mechanochemical synthesis to: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Increase reaction rate and reduce synthesis time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Lower reaction temperature (energy savings, less side reactions)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Enable reactions that don't proceed without activation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Produce novel metastable phases or nanostructures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Improve mixing and contact between solid reactants</a:t>
            </a: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Examples: cement activation for faster setting, metal oxide synthesis at room temperature, polymer crosslinking without initiators.</a:t>
            </a:r>
          </a:p>
        </p:txBody>
      </p:sp>
    </p:spTree>
    <p:extLst>
      <p:ext uri="{BB962C8B-B14F-4D97-AF65-F5344CB8AC3E}">
        <p14:creationId xmlns:p14="http://schemas.microsoft.com/office/powerpoint/2010/main" val="412158491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699</Words>
  <Application>Microsoft Office PowerPoint</Application>
  <PresentationFormat>Широкоэкранный</PresentationFormat>
  <Paragraphs>55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fkGroteskNeue</vt:lpstr>
      <vt:lpstr>Trebuchet MS</vt:lpstr>
      <vt:lpstr>var(--font-fk-grotesk)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Бахадур Аскар</dc:creator>
  <cp:lastModifiedBy>Бахадур Аскар</cp:lastModifiedBy>
  <cp:revision>1</cp:revision>
  <dcterms:created xsi:type="dcterms:W3CDTF">2025-11-09T14:32:54Z</dcterms:created>
  <dcterms:modified xsi:type="dcterms:W3CDTF">2025-11-09T14:35:58Z</dcterms:modified>
</cp:coreProperties>
</file>